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E89D7A-6E7A-4F76-8521-48235E0F99D3}"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367813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89D7A-6E7A-4F76-8521-48235E0F99D3}"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1264178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89D7A-6E7A-4F76-8521-48235E0F99D3}"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2107649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89D7A-6E7A-4F76-8521-48235E0F99D3}"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309173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E89D7A-6E7A-4F76-8521-48235E0F99D3}"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353439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E89D7A-6E7A-4F76-8521-48235E0F99D3}"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92499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E89D7A-6E7A-4F76-8521-48235E0F99D3}" type="datetimeFigureOut">
              <a:rPr lang="en-US" smtClean="0"/>
              <a:t>11/16/2019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51153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E89D7A-6E7A-4F76-8521-48235E0F99D3}" type="datetimeFigureOut">
              <a:rPr lang="en-US" smtClean="0"/>
              <a:t>11/16/2019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3741628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89D7A-6E7A-4F76-8521-48235E0F99D3}" type="datetimeFigureOut">
              <a:rPr lang="en-US" smtClean="0"/>
              <a:t>11/16/2019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4162658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E89D7A-6E7A-4F76-8521-48235E0F99D3}"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109795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E89D7A-6E7A-4F76-8521-48235E0F99D3}"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1D148-5670-46E8-8C9E-FBF201110593}" type="slidenum">
              <a:rPr lang="en-US" smtClean="0"/>
              <a:t>‹#›</a:t>
            </a:fld>
            <a:endParaRPr lang="en-US"/>
          </a:p>
        </p:txBody>
      </p:sp>
    </p:spTree>
    <p:extLst>
      <p:ext uri="{BB962C8B-B14F-4D97-AF65-F5344CB8AC3E}">
        <p14:creationId xmlns:p14="http://schemas.microsoft.com/office/powerpoint/2010/main" val="292565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89D7A-6E7A-4F76-8521-48235E0F99D3}" type="datetimeFigureOut">
              <a:rPr lang="en-US" smtClean="0"/>
              <a:t>11/16/2019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1D148-5670-46E8-8C9E-FBF201110593}" type="slidenum">
              <a:rPr lang="en-US" smtClean="0"/>
              <a:t>‹#›</a:t>
            </a:fld>
            <a:endParaRPr lang="en-US"/>
          </a:p>
        </p:txBody>
      </p:sp>
    </p:spTree>
    <p:extLst>
      <p:ext uri="{BB962C8B-B14F-4D97-AF65-F5344CB8AC3E}">
        <p14:creationId xmlns:p14="http://schemas.microsoft.com/office/powerpoint/2010/main" val="31338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8505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7247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eaLnBrk="1" hangingPunct="1"/>
            <a:fld id="{11F02962-B803-491F-8805-65CD465BAD51}" type="slidenum">
              <a:rPr lang="en-US" sz="1400" b="0">
                <a:latin typeface="Times New Roman" pitchFamily="18" charset="0"/>
              </a:rPr>
              <a:pPr eaLnBrk="1" hangingPunct="1"/>
              <a:t>3</a:t>
            </a:fld>
            <a:endParaRPr lang="en-US" sz="1400" b="0">
              <a:latin typeface="Times New Roman" pitchFamily="18" charset="0"/>
            </a:endParaRPr>
          </a:p>
        </p:txBody>
      </p:sp>
      <p:sp>
        <p:nvSpPr>
          <p:cNvPr id="2051" name="Text Box 2"/>
          <p:cNvSpPr txBox="1">
            <a:spLocks noChangeArrowheads="1"/>
          </p:cNvSpPr>
          <p:nvPr/>
        </p:nvSpPr>
        <p:spPr bwMode="auto">
          <a:xfrm>
            <a:off x="1752600" y="152400"/>
            <a:ext cx="5638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algn="just" eaLnBrk="1" hangingPunct="1">
              <a:spcBef>
                <a:spcPct val="50000"/>
              </a:spcBef>
            </a:pPr>
            <a:r>
              <a:rPr lang="en-US" sz="2600"/>
              <a:t>Carbonyl Condensation Reactions</a:t>
            </a:r>
          </a:p>
        </p:txBody>
      </p:sp>
      <p:sp>
        <p:nvSpPr>
          <p:cNvPr id="2052" name="Text Box 32"/>
          <p:cNvSpPr txBox="1">
            <a:spLocks noChangeArrowheads="1"/>
          </p:cNvSpPr>
          <p:nvPr/>
        </p:nvSpPr>
        <p:spPr bwMode="auto">
          <a:xfrm>
            <a:off x="228600" y="838200"/>
            <a:ext cx="7543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algn="just" eaLnBrk="1" hangingPunct="1">
              <a:spcBef>
                <a:spcPct val="50000"/>
              </a:spcBef>
            </a:pPr>
            <a:r>
              <a:rPr lang="en-US" sz="2500"/>
              <a:t>The Aldol Reaction</a:t>
            </a:r>
          </a:p>
        </p:txBody>
      </p:sp>
      <p:sp>
        <p:nvSpPr>
          <p:cNvPr id="2053" name="Text Box 34"/>
          <p:cNvSpPr txBox="1">
            <a:spLocks noChangeArrowheads="1"/>
          </p:cNvSpPr>
          <p:nvPr/>
        </p:nvSpPr>
        <p:spPr bwMode="auto">
          <a:xfrm>
            <a:off x="228600" y="1295400"/>
            <a:ext cx="8610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3838" indent="-223838"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algn="just" eaLnBrk="1" hangingPunct="1">
              <a:spcBef>
                <a:spcPct val="20000"/>
              </a:spcBef>
              <a:buFontTx/>
              <a:buChar char="•"/>
            </a:pPr>
            <a:r>
              <a:rPr lang="en-US"/>
              <a:t>In the </a:t>
            </a:r>
            <a:r>
              <a:rPr lang="en-US">
                <a:solidFill>
                  <a:schemeClr val="accent2"/>
                </a:solidFill>
              </a:rPr>
              <a:t>aldol reaction</a:t>
            </a:r>
            <a:r>
              <a:rPr lang="en-US"/>
              <a:t>, two molecules of an aldehyde or ketone react with each other in the presence of a base to form a </a:t>
            </a:r>
            <a:r>
              <a:rPr lang="en-US">
                <a:solidFill>
                  <a:schemeClr val="accent2"/>
                </a:solidFill>
                <a:sym typeface="Symbol" pitchFamily="18" charset="2"/>
              </a:rPr>
              <a:t>-hydroxy carbonyl compound</a:t>
            </a:r>
            <a:r>
              <a:rPr lang="en-US">
                <a:sym typeface="Symbol" pitchFamily="18" charset="2"/>
              </a:rPr>
              <a:t>. </a:t>
            </a:r>
            <a:endParaRPr lang="en-US"/>
          </a:p>
        </p:txBody>
      </p:sp>
      <p:pic>
        <p:nvPicPr>
          <p:cNvPr id="2054" name="Picture 36" descr="000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667000"/>
            <a:ext cx="7620000"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eaLnBrk="1" hangingPunct="1"/>
            <a:fld id="{11F02962-B803-491F-8805-65CD465BAD51}" type="slidenum">
              <a:rPr lang="en-US" sz="1400" b="0">
                <a:latin typeface="Times New Roman" pitchFamily="18" charset="0"/>
              </a:rPr>
              <a:pPr eaLnBrk="1" hangingPunct="1"/>
              <a:t>4</a:t>
            </a:fld>
            <a:endParaRPr lang="en-US" sz="1400" b="0">
              <a:latin typeface="Times New Roman" pitchFamily="18" charset="0"/>
            </a:endParaRPr>
          </a:p>
        </p:txBody>
      </p:sp>
      <p:sp>
        <p:nvSpPr>
          <p:cNvPr id="2051" name="Text Box 2"/>
          <p:cNvSpPr txBox="1">
            <a:spLocks noChangeArrowheads="1"/>
          </p:cNvSpPr>
          <p:nvPr/>
        </p:nvSpPr>
        <p:spPr bwMode="auto">
          <a:xfrm>
            <a:off x="1752600" y="152400"/>
            <a:ext cx="5638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algn="just" eaLnBrk="1" hangingPunct="1">
              <a:spcBef>
                <a:spcPct val="50000"/>
              </a:spcBef>
            </a:pPr>
            <a:r>
              <a:rPr lang="en-US" sz="2600"/>
              <a:t>Carbonyl Condensation Reactions</a:t>
            </a:r>
          </a:p>
        </p:txBody>
      </p:sp>
      <p:sp>
        <p:nvSpPr>
          <p:cNvPr id="2052" name="Text Box 32"/>
          <p:cNvSpPr txBox="1">
            <a:spLocks noChangeArrowheads="1"/>
          </p:cNvSpPr>
          <p:nvPr/>
        </p:nvSpPr>
        <p:spPr bwMode="auto">
          <a:xfrm>
            <a:off x="228600" y="838200"/>
            <a:ext cx="7543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algn="just" eaLnBrk="1" hangingPunct="1">
              <a:spcBef>
                <a:spcPct val="50000"/>
              </a:spcBef>
            </a:pPr>
            <a:r>
              <a:rPr lang="en-US" sz="2500"/>
              <a:t>The Aldol Reaction</a:t>
            </a:r>
          </a:p>
        </p:txBody>
      </p:sp>
      <p:sp>
        <p:nvSpPr>
          <p:cNvPr id="2053" name="Text Box 34"/>
          <p:cNvSpPr txBox="1">
            <a:spLocks noChangeArrowheads="1"/>
          </p:cNvSpPr>
          <p:nvPr/>
        </p:nvSpPr>
        <p:spPr bwMode="auto">
          <a:xfrm>
            <a:off x="228600" y="1295400"/>
            <a:ext cx="8610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3838" indent="-223838"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algn="just" eaLnBrk="1" hangingPunct="1">
              <a:spcBef>
                <a:spcPct val="20000"/>
              </a:spcBef>
              <a:buFontTx/>
              <a:buChar char="•"/>
            </a:pPr>
            <a:r>
              <a:rPr lang="en-US"/>
              <a:t>In the </a:t>
            </a:r>
            <a:r>
              <a:rPr lang="en-US">
                <a:solidFill>
                  <a:schemeClr val="accent2"/>
                </a:solidFill>
              </a:rPr>
              <a:t>aldol reaction</a:t>
            </a:r>
            <a:r>
              <a:rPr lang="en-US"/>
              <a:t>, two molecules of an aldehyde or ketone react with each other in the presence of a base to form a </a:t>
            </a:r>
            <a:r>
              <a:rPr lang="en-US">
                <a:solidFill>
                  <a:schemeClr val="accent2"/>
                </a:solidFill>
                <a:sym typeface="Symbol" pitchFamily="18" charset="2"/>
              </a:rPr>
              <a:t>-hydroxy carbonyl compound</a:t>
            </a:r>
            <a:r>
              <a:rPr lang="en-US">
                <a:sym typeface="Symbol" pitchFamily="18" charset="2"/>
              </a:rPr>
              <a:t>. </a:t>
            </a:r>
            <a:endParaRPr lang="en-US"/>
          </a:p>
        </p:txBody>
      </p:sp>
      <p:pic>
        <p:nvPicPr>
          <p:cNvPr id="2054" name="Picture 36" descr="000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667000"/>
            <a:ext cx="7620000"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eaLnBrk="1" hangingPunct="1"/>
            <a:fld id="{BA48847B-CE3E-4477-B01D-6EE6B8ADAED5}" type="slidenum">
              <a:rPr lang="en-US" sz="1400" b="0">
                <a:latin typeface="Times New Roman" pitchFamily="18" charset="0"/>
              </a:rPr>
              <a:pPr eaLnBrk="1" hangingPunct="1"/>
              <a:t>5</a:t>
            </a:fld>
            <a:endParaRPr lang="en-US" sz="1400" b="0">
              <a:latin typeface="Times New Roman" pitchFamily="18" charset="0"/>
            </a:endParaRPr>
          </a:p>
        </p:txBody>
      </p:sp>
      <p:sp>
        <p:nvSpPr>
          <p:cNvPr id="4099" name="Text Box 3"/>
          <p:cNvSpPr txBox="1">
            <a:spLocks noChangeArrowheads="1"/>
          </p:cNvSpPr>
          <p:nvPr/>
        </p:nvSpPr>
        <p:spPr bwMode="auto">
          <a:xfrm>
            <a:off x="228600" y="838200"/>
            <a:ext cx="7543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algn="just" eaLnBrk="1" hangingPunct="1">
              <a:spcBef>
                <a:spcPct val="50000"/>
              </a:spcBef>
            </a:pPr>
            <a:r>
              <a:rPr lang="en-US" sz="2500"/>
              <a:t>The Aldol Reaction</a:t>
            </a:r>
          </a:p>
        </p:txBody>
      </p:sp>
      <p:sp>
        <p:nvSpPr>
          <p:cNvPr id="4100" name="Text Box 4"/>
          <p:cNvSpPr txBox="1">
            <a:spLocks noChangeArrowheads="1"/>
          </p:cNvSpPr>
          <p:nvPr/>
        </p:nvSpPr>
        <p:spPr bwMode="auto">
          <a:xfrm>
            <a:off x="228600" y="1295400"/>
            <a:ext cx="8610600" cy="498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3838" indent="-223838"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algn="just" eaLnBrk="1" hangingPunct="1">
              <a:spcBef>
                <a:spcPct val="20000"/>
              </a:spcBef>
              <a:buFontTx/>
              <a:buChar char="•"/>
            </a:pPr>
            <a:r>
              <a:rPr lang="en-US"/>
              <a:t>The aldol reaction is a reversible equilibrium, so the position of the equilibrium depends on the base and the carbonyl compound.</a:t>
            </a:r>
          </a:p>
          <a:p>
            <a:pPr algn="just" eaLnBrk="1" hangingPunct="1">
              <a:spcBef>
                <a:spcPct val="20000"/>
              </a:spcBef>
              <a:buFontTx/>
              <a:buChar char="•"/>
            </a:pPr>
            <a:r>
              <a:rPr lang="en-US" sz="1800">
                <a:cs typeface="Arial" charset="0"/>
              </a:rPr>
              <a:t>¯</a:t>
            </a:r>
            <a:r>
              <a:rPr lang="en-US">
                <a:cs typeface="Arial" charset="0"/>
              </a:rPr>
              <a:t>OH Is the base typically used in an aldol reaction. Although with </a:t>
            </a:r>
            <a:r>
              <a:rPr lang="en-US" sz="1800">
                <a:cs typeface="Arial" charset="0"/>
              </a:rPr>
              <a:t>¯</a:t>
            </a:r>
            <a:r>
              <a:rPr lang="en-US">
                <a:cs typeface="Arial" charset="0"/>
              </a:rPr>
              <a:t>OH only a small amount of enolate is formed, this is appropriate because the starting aldehyde is needed to react with the enolate in the second step of the reaction.</a:t>
            </a:r>
          </a:p>
          <a:p>
            <a:pPr algn="just" eaLnBrk="1" hangingPunct="1">
              <a:spcBef>
                <a:spcPct val="20000"/>
              </a:spcBef>
              <a:buFontTx/>
              <a:buChar char="•"/>
            </a:pPr>
            <a:r>
              <a:rPr lang="en-US">
                <a:cs typeface="Arial" charset="0"/>
              </a:rPr>
              <a:t>Aldol reactions can be carried out with either aldehydes or ketones. With aldehydes, the equilibrium usually favors products, but with ketones the equilibrium favors the starting materials. However, there are ways of driving the equilibrium to the right.</a:t>
            </a:r>
          </a:p>
        </p:txBody>
      </p:sp>
      <p:sp>
        <p:nvSpPr>
          <p:cNvPr id="4101" name="Text Box 6"/>
          <p:cNvSpPr txBox="1">
            <a:spLocks noChangeArrowheads="1"/>
          </p:cNvSpPr>
          <p:nvPr/>
        </p:nvSpPr>
        <p:spPr bwMode="auto">
          <a:xfrm>
            <a:off x="1752600" y="152400"/>
            <a:ext cx="5638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MS PGothic" pitchFamily="34" charset="-128"/>
              </a:defRPr>
            </a:lvl1pPr>
            <a:lvl2pPr marL="742950" indent="-285750" eaLnBrk="0" hangingPunct="0">
              <a:defRPr sz="2400" b="1">
                <a:solidFill>
                  <a:schemeClr val="tx1"/>
                </a:solidFill>
                <a:latin typeface="Arial" charset="0"/>
                <a:ea typeface="MS PGothic" pitchFamily="34" charset="-128"/>
              </a:defRPr>
            </a:lvl2pPr>
            <a:lvl3pPr marL="1143000" indent="-228600" eaLnBrk="0" hangingPunct="0">
              <a:defRPr sz="2400" b="1">
                <a:solidFill>
                  <a:schemeClr val="tx1"/>
                </a:solidFill>
                <a:latin typeface="Arial" charset="0"/>
                <a:ea typeface="MS PGothic" pitchFamily="34" charset="-128"/>
              </a:defRPr>
            </a:lvl3pPr>
            <a:lvl4pPr marL="1600200" indent="-228600" eaLnBrk="0" hangingPunct="0">
              <a:defRPr sz="2400" b="1">
                <a:solidFill>
                  <a:schemeClr val="tx1"/>
                </a:solidFill>
                <a:latin typeface="Arial" charset="0"/>
                <a:ea typeface="MS PGothic" pitchFamily="34" charset="-128"/>
              </a:defRPr>
            </a:lvl4pPr>
            <a:lvl5pPr marL="2057400" indent="-228600" eaLnBrk="0" hangingPunct="0">
              <a:defRPr sz="2400" b="1">
                <a:solidFill>
                  <a:schemeClr val="tx1"/>
                </a:solidFill>
                <a:latin typeface="Arial" charset="0"/>
                <a:ea typeface="MS PGothic" pitchFamily="34" charset="-128"/>
              </a:defRPr>
            </a:lvl5pPr>
            <a:lvl6pPr marL="2514600" indent="-228600" eaLnBrk="0" fontAlgn="base" hangingPunct="0">
              <a:spcBef>
                <a:spcPct val="0"/>
              </a:spcBef>
              <a:spcAft>
                <a:spcPct val="0"/>
              </a:spcAft>
              <a:defRPr sz="2400" b="1">
                <a:solidFill>
                  <a:schemeClr val="tx1"/>
                </a:solidFill>
                <a:latin typeface="Arial" charset="0"/>
                <a:ea typeface="MS PGothic" pitchFamily="34" charset="-128"/>
              </a:defRPr>
            </a:lvl6pPr>
            <a:lvl7pPr marL="2971800" indent="-228600" eaLnBrk="0" fontAlgn="base" hangingPunct="0">
              <a:spcBef>
                <a:spcPct val="0"/>
              </a:spcBef>
              <a:spcAft>
                <a:spcPct val="0"/>
              </a:spcAft>
              <a:defRPr sz="2400" b="1">
                <a:solidFill>
                  <a:schemeClr val="tx1"/>
                </a:solidFill>
                <a:latin typeface="Arial" charset="0"/>
                <a:ea typeface="MS PGothic" pitchFamily="34" charset="-128"/>
              </a:defRPr>
            </a:lvl7pPr>
            <a:lvl8pPr marL="3429000" indent="-228600" eaLnBrk="0" fontAlgn="base" hangingPunct="0">
              <a:spcBef>
                <a:spcPct val="0"/>
              </a:spcBef>
              <a:spcAft>
                <a:spcPct val="0"/>
              </a:spcAft>
              <a:defRPr sz="2400" b="1">
                <a:solidFill>
                  <a:schemeClr val="tx1"/>
                </a:solidFill>
                <a:latin typeface="Arial" charset="0"/>
                <a:ea typeface="MS PGothic" pitchFamily="34" charset="-128"/>
              </a:defRPr>
            </a:lvl8pPr>
            <a:lvl9pPr marL="3886200" indent="-228600" eaLnBrk="0" fontAlgn="base" hangingPunct="0">
              <a:spcBef>
                <a:spcPct val="0"/>
              </a:spcBef>
              <a:spcAft>
                <a:spcPct val="0"/>
              </a:spcAft>
              <a:defRPr sz="2400" b="1">
                <a:solidFill>
                  <a:schemeClr val="tx1"/>
                </a:solidFill>
                <a:latin typeface="Arial" charset="0"/>
                <a:ea typeface="MS PGothic" pitchFamily="34" charset="-128"/>
              </a:defRPr>
            </a:lvl9pPr>
          </a:lstStyle>
          <a:p>
            <a:pPr algn="just" eaLnBrk="1" hangingPunct="1">
              <a:spcBef>
                <a:spcPct val="50000"/>
              </a:spcBef>
            </a:pPr>
            <a:r>
              <a:rPr lang="en-US" sz="2600"/>
              <a:t>Carbonyl Condensation Reactions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197</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Toshiba</cp:lastModifiedBy>
  <cp:revision>1</cp:revision>
  <dcterms:created xsi:type="dcterms:W3CDTF">2019-11-16T12:47:35Z</dcterms:created>
  <dcterms:modified xsi:type="dcterms:W3CDTF">2019-11-16T12:50:50Z</dcterms:modified>
</cp:coreProperties>
</file>